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2957134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21092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974188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87171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2526425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722139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1352170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27337982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131471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1923325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90467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287122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3883675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164483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116030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483393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AA027D-E9AC-45E7-A865-B04497441FFA}"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2C51BD6-DA8B-417B-A720-F5753FB34DDE}" type="slidenum">
              <a:rPr lang="en-IN" smtClean="0"/>
              <a:pPr/>
              <a:t>‹#›</a:t>
            </a:fld>
            <a:endParaRPr lang="en-IN"/>
          </a:p>
        </p:txBody>
      </p:sp>
    </p:spTree>
    <p:extLst>
      <p:ext uri="{BB962C8B-B14F-4D97-AF65-F5344CB8AC3E}">
        <p14:creationId xmlns:p14="http://schemas.microsoft.com/office/powerpoint/2010/main" val="2282789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7AA027D-E9AC-45E7-A865-B04497441FFA}" type="datetimeFigureOut">
              <a:rPr lang="en-IN" smtClean="0"/>
              <a:pPr/>
              <a:t>08-08-2020</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2C51BD6-DA8B-417B-A720-F5753FB34DDE}" type="slidenum">
              <a:rPr lang="en-IN" smtClean="0"/>
              <a:pPr/>
              <a:t>‹#›</a:t>
            </a:fld>
            <a:endParaRPr lang="en-IN"/>
          </a:p>
        </p:txBody>
      </p:sp>
    </p:spTree>
    <p:extLst>
      <p:ext uri="{BB962C8B-B14F-4D97-AF65-F5344CB8AC3E}">
        <p14:creationId xmlns:p14="http://schemas.microsoft.com/office/powerpoint/2010/main" val="141365234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E6687-3C64-48AA-BAC7-770FBC67D8C0}"/>
              </a:ext>
            </a:extLst>
          </p:cNvPr>
          <p:cNvSpPr>
            <a:spLocks noGrp="1"/>
          </p:cNvSpPr>
          <p:nvPr>
            <p:ph type="ctrTitle"/>
          </p:nvPr>
        </p:nvSpPr>
        <p:spPr>
          <a:xfrm>
            <a:off x="257176" y="1447800"/>
            <a:ext cx="11229974" cy="3329581"/>
          </a:xfrm>
        </p:spPr>
        <p:txBody>
          <a:bodyPr/>
          <a:lstStyle/>
          <a:p>
            <a:r>
              <a:rPr lang="en-IN" dirty="0">
                <a:latin typeface="Arial" panose="020B0604020202020204" pitchFamily="34" charset="0"/>
                <a:cs typeface="Arial" panose="020B0604020202020204" pitchFamily="34" charset="0"/>
              </a:rPr>
              <a:t>Discovering Tut: The Saga Continues</a:t>
            </a:r>
          </a:p>
        </p:txBody>
      </p:sp>
      <p:sp>
        <p:nvSpPr>
          <p:cNvPr id="3" name="Subtitle 2">
            <a:extLst>
              <a:ext uri="{FF2B5EF4-FFF2-40B4-BE49-F238E27FC236}">
                <a16:creationId xmlns:a16="http://schemas.microsoft.com/office/drawing/2014/main" id="{3E4F3527-E982-4E18-AEB0-531EEC5C70A7}"/>
              </a:ext>
            </a:extLst>
          </p:cNvPr>
          <p:cNvSpPr>
            <a:spLocks noGrp="1"/>
          </p:cNvSpPr>
          <p:nvPr>
            <p:ph type="subTitle" idx="1"/>
          </p:nvPr>
        </p:nvSpPr>
        <p:spPr/>
        <p:txBody>
          <a:bodyPr/>
          <a:lstStyle/>
          <a:p>
            <a:pPr algn="r"/>
            <a:r>
              <a:rPr lang="en-IN" sz="2800" dirty="0">
                <a:latin typeface="Arial" panose="020B0604020202020204" pitchFamily="34" charset="0"/>
                <a:cs typeface="Arial" panose="020B0604020202020204" pitchFamily="34" charset="0"/>
              </a:rPr>
              <a:t>By A R Williams</a:t>
            </a:r>
          </a:p>
          <a:p>
            <a:endParaRPr lang="en-IN" dirty="0"/>
          </a:p>
        </p:txBody>
      </p:sp>
    </p:spTree>
    <p:extLst>
      <p:ext uri="{BB962C8B-B14F-4D97-AF65-F5344CB8AC3E}">
        <p14:creationId xmlns:p14="http://schemas.microsoft.com/office/powerpoint/2010/main" val="2376628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1560C-58CE-41CD-8E9E-0442D0872439}"/>
              </a:ext>
            </a:extLst>
          </p:cNvPr>
          <p:cNvSpPr>
            <a:spLocks noGrp="1"/>
          </p:cNvSpPr>
          <p:nvPr>
            <p:ph type="title"/>
          </p:nvPr>
        </p:nvSpPr>
        <p:spPr>
          <a:xfrm>
            <a:off x="646111" y="452718"/>
            <a:ext cx="9404723" cy="842682"/>
          </a:xfrm>
        </p:spPr>
        <p:txBody>
          <a:bodyPr/>
          <a:lstStyle/>
          <a:p>
            <a:r>
              <a:rPr lang="en-IN" dirty="0"/>
              <a:t>Explanation</a:t>
            </a:r>
          </a:p>
        </p:txBody>
      </p:sp>
      <p:sp>
        <p:nvSpPr>
          <p:cNvPr id="3" name="Content Placeholder 2">
            <a:extLst>
              <a:ext uri="{FF2B5EF4-FFF2-40B4-BE49-F238E27FC236}">
                <a16:creationId xmlns:a16="http://schemas.microsoft.com/office/drawing/2014/main" id="{70F4429D-D76F-41FB-B815-381B86684791}"/>
              </a:ext>
            </a:extLst>
          </p:cNvPr>
          <p:cNvSpPr>
            <a:spLocks noGrp="1"/>
          </p:cNvSpPr>
          <p:nvPr>
            <p:ph idx="1"/>
          </p:nvPr>
        </p:nvSpPr>
        <p:spPr>
          <a:xfrm>
            <a:off x="645130" y="1228725"/>
            <a:ext cx="10984895" cy="5353049"/>
          </a:xfrm>
        </p:spPr>
        <p:txBody>
          <a:bodyPr>
            <a:normAutofit/>
          </a:bodyPr>
          <a:lstStyle/>
          <a:p>
            <a:pPr algn="just"/>
            <a:r>
              <a:rPr lang="en-US" sz="2400" b="0" i="0" dirty="0">
                <a:effectLst/>
                <a:latin typeface="Arial" panose="020B0604020202020204" pitchFamily="34" charset="0"/>
                <a:cs typeface="Arial" panose="020B0604020202020204" pitchFamily="34" charset="0"/>
              </a:rPr>
              <a:t>Tutankhamun was the last leader of the great Pharaoh Dynasty. He was young when he died. According to some people, his death was a murder. In the year 1922, his tomb was exposed by Howard Carter, an Archaeologist. After 80 years, he was taken for the CT scan to solve the mystery of his life and death through a forensic reconstruction.</a:t>
            </a:r>
          </a:p>
          <a:p>
            <a:pPr algn="just"/>
            <a:r>
              <a:rPr lang="en-US" sz="2400" b="0" i="0" dirty="0">
                <a:effectLst/>
                <a:latin typeface="Arial" panose="020B0604020202020204" pitchFamily="34" charset="0"/>
                <a:cs typeface="Arial" panose="020B0604020202020204" pitchFamily="34" charset="0"/>
              </a:rPr>
              <a:t>His father or grandfather, Amenhotep III, was a very powerful Pharaoh ruler over a period of 40 years. Moreover, his son, Amenhotep IV, succeeded him and initiated the strangest period in the history of Egypt. His name changed to Akhenaten which means servant of Athens. He changed the religious capital from Thebes to Amarna. Later he attacked Amun, a god, ruined his images and shut his temples. Another mysterious ruler thrived him who died very soon. Tutankhamun sat on the power and ruled for 9 years.</a:t>
            </a:r>
          </a:p>
          <a:p>
            <a:pPr marL="0" indent="0" algn="just">
              <a:buNone/>
            </a:pP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0387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8F9749-0CAC-4C10-90EC-81FC93DEB679}"/>
              </a:ext>
            </a:extLst>
          </p:cNvPr>
          <p:cNvSpPr>
            <a:spLocks noGrp="1"/>
          </p:cNvSpPr>
          <p:nvPr>
            <p:ph idx="1"/>
          </p:nvPr>
        </p:nvSpPr>
        <p:spPr>
          <a:xfrm>
            <a:off x="447676" y="342900"/>
            <a:ext cx="11287124" cy="6219825"/>
          </a:xfrm>
        </p:spPr>
        <p:txBody>
          <a:bodyPr>
            <a:normAutofit/>
          </a:bodyPr>
          <a:lstStyle/>
          <a:p>
            <a:pPr algn="l"/>
            <a:r>
              <a:rPr lang="en-US" sz="2400" b="0" i="0" dirty="0">
                <a:effectLst/>
                <a:latin typeface="Arial" panose="020B0604020202020204" pitchFamily="34" charset="0"/>
                <a:cs typeface="Arial" panose="020B0604020202020204" pitchFamily="34" charset="0"/>
              </a:rPr>
              <a:t>When </a:t>
            </a:r>
            <a:r>
              <a:rPr lang="en-US" sz="2400" b="0" i="0" dirty="0" err="1">
                <a:effectLst/>
                <a:latin typeface="Arial" panose="020B0604020202020204" pitchFamily="34" charset="0"/>
                <a:cs typeface="Arial" panose="020B0604020202020204" pitchFamily="34" charset="0"/>
              </a:rPr>
              <a:t>Tut’s</a:t>
            </a:r>
            <a:r>
              <a:rPr lang="en-US" sz="2400" b="0" i="0" dirty="0">
                <a:effectLst/>
                <a:latin typeface="Arial" panose="020B0604020202020204" pitchFamily="34" charset="0"/>
                <a:cs typeface="Arial" panose="020B0604020202020204" pitchFamily="34" charset="0"/>
              </a:rPr>
              <a:t> mummified body was found, he had lots of gold and wealth. Carter got him after so many years. After conducting the research on the treasures, he planned to examine his 3 nested boxes. Many parts of the treasure in the tomb were already misplaced.</a:t>
            </a:r>
          </a:p>
          <a:p>
            <a:pPr algn="l"/>
            <a:r>
              <a:rPr lang="en-US" sz="2400" b="0" i="0" dirty="0">
                <a:effectLst/>
                <a:latin typeface="Arial" panose="020B0604020202020204" pitchFamily="34" charset="0"/>
                <a:cs typeface="Arial" panose="020B0604020202020204" pitchFamily="34" charset="0"/>
              </a:rPr>
              <a:t>His tomb was found rock-cut, 26 feet under the ground, which also had some wall paintings. It reveals that he was suppressed in the months of March or April. One of the coffin put Carter into trouble. The gums used to paste Tut to the lowest of the solid gold. Coffin was toughening enough that made it impossible to displace. He put the box in the sun for numerous hours so that the resins lose up but that didn’t work.</a:t>
            </a:r>
          </a:p>
          <a:p>
            <a:pPr algn="l"/>
            <a:r>
              <a:rPr lang="en-US" sz="2400" b="0" i="0" dirty="0">
                <a:effectLst/>
                <a:latin typeface="Arial" panose="020B0604020202020204" pitchFamily="34" charset="0"/>
                <a:cs typeface="Arial" panose="020B0604020202020204" pitchFamily="34" charset="0"/>
              </a:rPr>
              <a:t>At last, he removed the adhesive with the chisel and hammer. Carter sensed he didn’t have any other choice than cutting the mummy from limb to limb, thieves would have robbed the gold and the treasures. His men first removed the head of the mummy, then they cut off each and every joint. After the process of removing all the body parts, they placed it on the layer of sand. They kept the parts in a wooden box and placed it at the original place.</a:t>
            </a:r>
          </a:p>
          <a:p>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7715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9019D5-4315-4C29-A75E-967363506358}"/>
              </a:ext>
            </a:extLst>
          </p:cNvPr>
          <p:cNvSpPr>
            <a:spLocks noGrp="1"/>
          </p:cNvSpPr>
          <p:nvPr>
            <p:ph idx="1"/>
          </p:nvPr>
        </p:nvSpPr>
        <p:spPr>
          <a:xfrm>
            <a:off x="342900" y="314325"/>
            <a:ext cx="11506200" cy="6362699"/>
          </a:xfrm>
        </p:spPr>
        <p:txBody>
          <a:bodyPr>
            <a:normAutofit/>
          </a:bodyPr>
          <a:lstStyle/>
          <a:p>
            <a:pPr algn="just"/>
            <a:endParaRPr lang="en-US" sz="2400" b="0" i="0" dirty="0">
              <a:effectLst/>
              <a:latin typeface="Arial" panose="020B0604020202020204" pitchFamily="34" charset="0"/>
              <a:cs typeface="Arial" panose="020B0604020202020204" pitchFamily="34" charset="0"/>
            </a:endParaRPr>
          </a:p>
          <a:p>
            <a:pPr algn="just"/>
            <a:endParaRPr lang="en-US" sz="2400" dirty="0">
              <a:latin typeface="Arial" panose="020B0604020202020204" pitchFamily="34" charset="0"/>
              <a:cs typeface="Arial" panose="020B0604020202020204" pitchFamily="34" charset="0"/>
            </a:endParaRPr>
          </a:p>
          <a:p>
            <a:pPr algn="just"/>
            <a:endParaRPr lang="en-US" sz="2400" b="0" i="0">
              <a:effectLst/>
              <a:latin typeface="Arial" panose="020B0604020202020204" pitchFamily="34" charset="0"/>
              <a:cs typeface="Arial" panose="020B0604020202020204" pitchFamily="34" charset="0"/>
            </a:endParaRPr>
          </a:p>
          <a:p>
            <a:pPr algn="just"/>
            <a:r>
              <a:rPr lang="en-US" sz="2400" b="0" i="0">
                <a:effectLst/>
                <a:latin typeface="Arial" panose="020B0604020202020204" pitchFamily="34" charset="0"/>
                <a:cs typeface="Arial" panose="020B0604020202020204" pitchFamily="34" charset="0"/>
              </a:rPr>
              <a:t>Later</a:t>
            </a:r>
            <a:r>
              <a:rPr lang="en-US" sz="2400" b="0" i="0" dirty="0">
                <a:effectLst/>
                <a:latin typeface="Arial" panose="020B0604020202020204" pitchFamily="34" charset="0"/>
                <a:cs typeface="Arial" panose="020B0604020202020204" pitchFamily="34" charset="0"/>
              </a:rPr>
              <a:t>, in January 2009, the body was taken for a CT scan which takes hundreds of X-Rays and generates a 3D image. That night after the scan, the workmen passed his body from the tomb into a box. They went through the ramp and stairs and lifted the body on a hydraulic trailer that was holding the scanner. The scanner suddenly stopped working and the process of the CT scan stopped. After the use of a pair of spare fans, the scan was finally completed. After 3 hours, they transferred his body back to his tomb where his body is now resting in peace.</a:t>
            </a: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192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79826-4A3D-4A45-9093-D4F18C2E29CA}"/>
              </a:ext>
            </a:extLst>
          </p:cNvPr>
          <p:cNvSpPr>
            <a:spLocks noGrp="1"/>
          </p:cNvSpPr>
          <p:nvPr>
            <p:ph type="title"/>
          </p:nvPr>
        </p:nvSpPr>
        <p:spPr/>
        <p:txBody>
          <a:bodyPr/>
          <a:lstStyle/>
          <a:p>
            <a:r>
              <a:rPr lang="en-IN" dirty="0">
                <a:latin typeface="Arial" panose="020B0604020202020204" pitchFamily="34" charset="0"/>
                <a:cs typeface="Arial" panose="020B0604020202020204" pitchFamily="34" charset="0"/>
              </a:rPr>
              <a:t>Introduction</a:t>
            </a:r>
          </a:p>
        </p:txBody>
      </p:sp>
      <p:sp>
        <p:nvSpPr>
          <p:cNvPr id="3" name="Content Placeholder 2">
            <a:extLst>
              <a:ext uri="{FF2B5EF4-FFF2-40B4-BE49-F238E27FC236}">
                <a16:creationId xmlns:a16="http://schemas.microsoft.com/office/drawing/2014/main" id="{693082AA-3E77-4FD3-B422-D62751AFAB62}"/>
              </a:ext>
            </a:extLst>
          </p:cNvPr>
          <p:cNvSpPr>
            <a:spLocks noGrp="1"/>
          </p:cNvSpPr>
          <p:nvPr>
            <p:ph idx="1"/>
          </p:nvPr>
        </p:nvSpPr>
        <p:spPr/>
        <p:txBody>
          <a:bodyPr/>
          <a:lstStyle/>
          <a:p>
            <a:pPr marL="0" indent="0" algn="just">
              <a:buNone/>
            </a:pPr>
            <a:r>
              <a:rPr lang="en-US" dirty="0">
                <a:latin typeface="Arial" panose="020B0604020202020204" pitchFamily="34" charset="0"/>
                <a:cs typeface="Arial" panose="020B0604020202020204" pitchFamily="34" charset="0"/>
              </a:rPr>
              <a:t>Written by A.R. Williams, this chapter is about the last heir of the powerful Pharaoh Dynasty, Tutankhamun, who died when he was a teenager after ruling for nine years. He died in a mysterious way, this chapter throws light over all the possible mysteries – the curse, where his tomb lies, his life and ultimately death. Egyptians believe that there is life after death and that is the reason why the Pharaohs were buried with wealth and the items used everyday.</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6702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EC273-4474-4334-A517-BCC020FEE8BC}"/>
              </a:ext>
            </a:extLst>
          </p:cNvPr>
          <p:cNvSpPr>
            <a:spLocks noGrp="1"/>
          </p:cNvSpPr>
          <p:nvPr>
            <p:ph type="title"/>
          </p:nvPr>
        </p:nvSpPr>
        <p:spPr>
          <a:xfrm>
            <a:off x="646111" y="452718"/>
            <a:ext cx="9404723" cy="1004607"/>
          </a:xfrm>
        </p:spPr>
        <p:txBody>
          <a:bodyPr/>
          <a:lstStyle/>
          <a:p>
            <a:r>
              <a:rPr lang="en-IN" dirty="0"/>
              <a:t>Vocabulary</a:t>
            </a:r>
          </a:p>
        </p:txBody>
      </p:sp>
      <p:sp>
        <p:nvSpPr>
          <p:cNvPr id="3" name="Content Placeholder 2">
            <a:extLst>
              <a:ext uri="{FF2B5EF4-FFF2-40B4-BE49-F238E27FC236}">
                <a16:creationId xmlns:a16="http://schemas.microsoft.com/office/drawing/2014/main" id="{077FF0F7-4F25-4D5A-8066-A5EB05D8EB24}"/>
              </a:ext>
            </a:extLst>
          </p:cNvPr>
          <p:cNvSpPr>
            <a:spLocks noGrp="1"/>
          </p:cNvSpPr>
          <p:nvPr>
            <p:ph idx="1"/>
          </p:nvPr>
        </p:nvSpPr>
        <p:spPr>
          <a:xfrm>
            <a:off x="1103312" y="1914524"/>
            <a:ext cx="8946541" cy="4333875"/>
          </a:xfrm>
        </p:spPr>
        <p:txBody>
          <a:bodyPr>
            <a:normAutofit/>
          </a:bodyPr>
          <a:lstStyle/>
          <a:p>
            <a:r>
              <a:rPr lang="en-US" sz="2800" dirty="0">
                <a:latin typeface="Arial" panose="020B0604020202020204" pitchFamily="34" charset="0"/>
                <a:cs typeface="Arial" panose="020B0604020202020204" pitchFamily="34" charset="0"/>
              </a:rPr>
              <a:t>Heir – Inheritor, successor</a:t>
            </a:r>
          </a:p>
          <a:p>
            <a:r>
              <a:rPr lang="en-US" sz="2800" dirty="0">
                <a:latin typeface="Arial" panose="020B0604020202020204" pitchFamily="34" charset="0"/>
                <a:cs typeface="Arial" panose="020B0604020202020204" pitchFamily="34" charset="0"/>
              </a:rPr>
              <a:t>Laden – loaded</a:t>
            </a:r>
          </a:p>
          <a:p>
            <a:r>
              <a:rPr lang="en-US" sz="2800" dirty="0">
                <a:latin typeface="Arial" panose="020B0604020202020204" pitchFamily="34" charset="0"/>
                <a:cs typeface="Arial" panose="020B0604020202020204" pitchFamily="34" charset="0"/>
              </a:rPr>
              <a:t>Speculated- form a theory without evidence</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Tomb- an enclosure to bury the dead</a:t>
            </a:r>
          </a:p>
          <a:p>
            <a:r>
              <a:rPr lang="en-US" sz="2800" dirty="0">
                <a:latin typeface="Arial" panose="020B0604020202020204" pitchFamily="34" charset="0"/>
                <a:cs typeface="Arial" panose="020B0604020202020204" pitchFamily="34" charset="0"/>
              </a:rPr>
              <a:t>Forensic Reconstruction – the process of recreating the face of an individual</a:t>
            </a:r>
          </a:p>
          <a:p>
            <a:r>
              <a:rPr lang="en-US" sz="2800" dirty="0">
                <a:latin typeface="Arial" panose="020B0604020202020204" pitchFamily="34" charset="0"/>
                <a:cs typeface="Arial" panose="020B0604020202020204" pitchFamily="34" charset="0"/>
              </a:rPr>
              <a:t>Pharaoh- a ruler in </a:t>
            </a:r>
            <a:r>
              <a:rPr lang="en-US" sz="2800" dirty="0" err="1">
                <a:latin typeface="Arial" panose="020B0604020202020204" pitchFamily="34" charset="0"/>
                <a:cs typeface="Arial" panose="020B0604020202020204" pitchFamily="34" charset="0"/>
              </a:rPr>
              <a:t>ancien</a:t>
            </a:r>
            <a:endParaRPr lang="en-IN"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0403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ACEC0C-B3A4-4ACC-9459-FB616E5D3E18}"/>
              </a:ext>
            </a:extLst>
          </p:cNvPr>
          <p:cNvSpPr>
            <a:spLocks noGrp="1"/>
          </p:cNvSpPr>
          <p:nvPr>
            <p:ph idx="1"/>
          </p:nvPr>
        </p:nvSpPr>
        <p:spPr>
          <a:xfrm>
            <a:off x="390525" y="285750"/>
            <a:ext cx="10915649" cy="6248400"/>
          </a:xfrm>
        </p:spPr>
        <p:txBody>
          <a:bodyPr>
            <a:normAutofit fontScale="92500" lnSpcReduction="10000"/>
          </a:bodyPr>
          <a:lstStyle/>
          <a:p>
            <a:r>
              <a:rPr lang="en-US" sz="2400" dirty="0">
                <a:latin typeface="Arial" panose="020B0604020202020204" pitchFamily="34" charset="0"/>
                <a:cs typeface="Arial" panose="020B0604020202020204" pitchFamily="34" charset="0"/>
              </a:rPr>
              <a:t>Stirred – move or cause to move slightly</a:t>
            </a:r>
          </a:p>
          <a:p>
            <a:r>
              <a:rPr lang="en-US" sz="2400" dirty="0">
                <a:latin typeface="Arial" panose="020B0604020202020204" pitchFamily="34" charset="0"/>
                <a:cs typeface="Arial" panose="020B0604020202020204" pitchFamily="34" charset="0"/>
              </a:rPr>
              <a:t>Ghostly – eerie and unnatural; unreal</a:t>
            </a:r>
          </a:p>
          <a:p>
            <a:r>
              <a:rPr lang="en-US" sz="2400" dirty="0">
                <a:latin typeface="Arial" panose="020B0604020202020204" pitchFamily="34" charset="0"/>
                <a:cs typeface="Arial" panose="020B0604020202020204" pitchFamily="34" charset="0"/>
              </a:rPr>
              <a:t>Resting place- here, the grave</a:t>
            </a:r>
          </a:p>
          <a:p>
            <a:r>
              <a:rPr lang="en-US" sz="2400" dirty="0">
                <a:latin typeface="Arial" panose="020B0604020202020204" pitchFamily="34" charset="0"/>
                <a:cs typeface="Arial" panose="020B0604020202020204" pitchFamily="34" charset="0"/>
              </a:rPr>
              <a:t>Cemetery- a large burial ground</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Dark-bellied – dark in </a:t>
            </a:r>
            <a:r>
              <a:rPr lang="en-US" sz="2400" dirty="0" err="1">
                <a:latin typeface="Arial" panose="020B0604020202020204" pitchFamily="34" charset="0"/>
                <a:cs typeface="Arial" panose="020B0604020202020204" pitchFamily="34" charset="0"/>
              </a:rPr>
              <a:t>colour</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Scudded across – moving quickly; it refers to the movement of the dark-bellied clouds</a:t>
            </a:r>
          </a:p>
          <a:p>
            <a:r>
              <a:rPr lang="en-US" sz="2400" dirty="0">
                <a:latin typeface="Arial" panose="020B0604020202020204" pitchFamily="34" charset="0"/>
                <a:cs typeface="Arial" panose="020B0604020202020204" pitchFamily="34" charset="0"/>
              </a:rPr>
              <a:t>Veiling – to cover something</a:t>
            </a:r>
          </a:p>
          <a:p>
            <a:r>
              <a:rPr lang="en-US" sz="2400" dirty="0">
                <a:latin typeface="Arial" panose="020B0604020202020204" pitchFamily="34" charset="0"/>
                <a:cs typeface="Arial" panose="020B0604020202020204" pitchFamily="34" charset="0"/>
              </a:rPr>
              <a:t>Casket- a small ornamental box or chest for holding jewels, letters, or other valued objects.</a:t>
            </a:r>
          </a:p>
          <a:p>
            <a:r>
              <a:rPr lang="en-US" sz="2400" dirty="0">
                <a:latin typeface="Arial" panose="020B0604020202020204" pitchFamily="34" charset="0"/>
                <a:cs typeface="Arial" panose="020B0604020202020204" pitchFamily="34" charset="0"/>
              </a:rPr>
              <a:t>Casket grey – It means that the grey clouds were like a grey </a:t>
            </a:r>
            <a:r>
              <a:rPr lang="en-US" sz="2400" dirty="0" err="1">
                <a:latin typeface="Arial" panose="020B0604020202020204" pitchFamily="34" charset="0"/>
                <a:cs typeface="Arial" panose="020B0604020202020204" pitchFamily="34" charset="0"/>
              </a:rPr>
              <a:t>coloured</a:t>
            </a:r>
            <a:r>
              <a:rPr lang="en-US" sz="2400" dirty="0">
                <a:latin typeface="Arial" panose="020B0604020202020204" pitchFamily="34" charset="0"/>
                <a:cs typeface="Arial" panose="020B0604020202020204" pitchFamily="34" charset="0"/>
              </a:rPr>
              <a:t> casket which contained the stars. The stars are like jewels which are kept in a casket.</a:t>
            </a:r>
          </a:p>
          <a:p>
            <a:r>
              <a:rPr lang="en-US" sz="2400" dirty="0">
                <a:latin typeface="Arial" panose="020B0604020202020204" pitchFamily="34" charset="0"/>
                <a:cs typeface="Arial" panose="020B0604020202020204" pitchFamily="34" charset="0"/>
              </a:rPr>
              <a:t>Glided – quite, continuous motion</a:t>
            </a:r>
          </a:p>
          <a:p>
            <a:r>
              <a:rPr lang="en-US" sz="2400" dirty="0">
                <a:latin typeface="Arial" panose="020B0604020202020204" pitchFamily="34" charset="0"/>
                <a:cs typeface="Arial" panose="020B0604020202020204" pitchFamily="34" charset="0"/>
              </a:rPr>
              <a:t>Probe – to investigate, find out</a:t>
            </a:r>
          </a:p>
          <a:p>
            <a:r>
              <a:rPr lang="en-US" sz="2400" dirty="0">
                <a:latin typeface="Arial" panose="020B0604020202020204" pitchFamily="34" charset="0"/>
                <a:cs typeface="Arial" panose="020B0604020202020204" pitchFamily="34" charset="0"/>
              </a:rPr>
              <a:t>Lingering – long-lasting</a:t>
            </a: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7075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D234DD-EC21-435E-A1E3-0DCAC50161D2}"/>
              </a:ext>
            </a:extLst>
          </p:cNvPr>
          <p:cNvSpPr>
            <a:spLocks noGrp="1"/>
          </p:cNvSpPr>
          <p:nvPr>
            <p:ph idx="1"/>
          </p:nvPr>
        </p:nvSpPr>
        <p:spPr>
          <a:xfrm>
            <a:off x="542926" y="571500"/>
            <a:ext cx="11287124" cy="5676899"/>
          </a:xfrm>
        </p:spPr>
        <p:txBody>
          <a:bodyPr>
            <a:normAutofit/>
          </a:bodyPr>
          <a:lstStyle/>
          <a:p>
            <a:r>
              <a:rPr lang="en-US" sz="2800" dirty="0">
                <a:latin typeface="Arial" panose="020B0604020202020204" pitchFamily="34" charset="0"/>
                <a:cs typeface="Arial" panose="020B0604020202020204" pitchFamily="34" charset="0"/>
              </a:rPr>
              <a:t>Descended – moved or gathered</a:t>
            </a:r>
          </a:p>
          <a:p>
            <a:r>
              <a:rPr lang="en-US" sz="2800" dirty="0">
                <a:latin typeface="Arial" panose="020B0604020202020204" pitchFamily="34" charset="0"/>
                <a:cs typeface="Arial" panose="020B0604020202020204" pitchFamily="34" charset="0"/>
              </a:rPr>
              <a:t>Cramped – very small to fit into</a:t>
            </a:r>
          </a:p>
          <a:p>
            <a:r>
              <a:rPr lang="en-US" sz="2800" dirty="0">
                <a:latin typeface="Arial" panose="020B0604020202020204" pitchFamily="34" charset="0"/>
                <a:cs typeface="Arial" panose="020B0604020202020204" pitchFamily="34" charset="0"/>
              </a:rPr>
              <a:t>Rock-cut - made in a rock by cutting it</a:t>
            </a:r>
          </a:p>
          <a:p>
            <a:r>
              <a:rPr lang="en-US" sz="2800" dirty="0">
                <a:latin typeface="Arial" panose="020B0604020202020204" pitchFamily="34" charset="0"/>
                <a:cs typeface="Arial" panose="020B0604020202020204" pitchFamily="34" charset="0"/>
              </a:rPr>
              <a:t>Gazed – to look in surprise or in admiration</a:t>
            </a:r>
          </a:p>
          <a:p>
            <a:r>
              <a:rPr lang="en-US" sz="2800" dirty="0">
                <a:latin typeface="Arial" panose="020B0604020202020204" pitchFamily="34" charset="0"/>
                <a:cs typeface="Arial" panose="020B0604020202020204" pitchFamily="34" charset="0"/>
              </a:rPr>
              <a:t>Murals – a painting or other artwork executed directly on the wall</a:t>
            </a:r>
          </a:p>
          <a:p>
            <a:r>
              <a:rPr lang="en-US" sz="2800" dirty="0">
                <a:latin typeface="Arial" panose="020B0604020202020204" pitchFamily="34" charset="0"/>
                <a:cs typeface="Arial" panose="020B0604020202020204" pitchFamily="34" charset="0"/>
              </a:rPr>
              <a:t>Gilded – covered with a thin sheet or coating of gold</a:t>
            </a:r>
          </a:p>
          <a:p>
            <a:r>
              <a:rPr lang="en-US" sz="2800" dirty="0">
                <a:latin typeface="Arial" panose="020B0604020202020204" pitchFamily="34" charset="0"/>
                <a:cs typeface="Arial" panose="020B0604020202020204" pitchFamily="34" charset="0"/>
              </a:rPr>
              <a:t>Striking- prominent</a:t>
            </a:r>
          </a:p>
          <a:p>
            <a:r>
              <a:rPr lang="en-US" sz="2800" dirty="0">
                <a:latin typeface="Arial" panose="020B0604020202020204" pitchFamily="34" charset="0"/>
                <a:cs typeface="Arial" panose="020B0604020202020204" pitchFamily="34" charset="0"/>
              </a:rPr>
              <a:t>Whisper- to speak in a low voice</a:t>
            </a:r>
          </a:p>
          <a:p>
            <a:r>
              <a:rPr lang="en-US" sz="2800" b="1" dirty="0">
                <a:latin typeface="Arial" panose="020B0604020202020204" pitchFamily="34" charset="0"/>
                <a:cs typeface="Arial" panose="020B0604020202020204" pitchFamily="34" charset="0"/>
              </a:rPr>
              <a:t>Pondering</a:t>
            </a:r>
            <a:r>
              <a:rPr lang="en-US" sz="2800" dirty="0">
                <a:latin typeface="Arial" panose="020B0604020202020204" pitchFamily="34" charset="0"/>
                <a:cs typeface="Arial" panose="020B0604020202020204" pitchFamily="34" charset="0"/>
              </a:rPr>
              <a:t> – think about something carefully</a:t>
            </a:r>
            <a:endParaRPr lang="en-IN"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4904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E88307-50FC-4C1D-99C0-0CA706662351}"/>
              </a:ext>
            </a:extLst>
          </p:cNvPr>
          <p:cNvSpPr>
            <a:spLocks noGrp="1"/>
          </p:cNvSpPr>
          <p:nvPr>
            <p:ph idx="1"/>
          </p:nvPr>
        </p:nvSpPr>
        <p:spPr>
          <a:xfrm>
            <a:off x="304800" y="352424"/>
            <a:ext cx="11582400" cy="6353175"/>
          </a:xfrm>
        </p:spPr>
        <p:txBody>
          <a:bodyPr>
            <a:noAutofit/>
          </a:bodyPr>
          <a:lstStyle/>
          <a:p>
            <a:r>
              <a:rPr lang="en-US" dirty="0">
                <a:latin typeface="Arial" panose="020B0604020202020204" pitchFamily="34" charset="0"/>
                <a:cs typeface="Arial" panose="020B0604020202020204" pitchFamily="34" charset="0"/>
              </a:rPr>
              <a:t>Futile – pointless; incapable of producing the result of something</a:t>
            </a:r>
          </a:p>
          <a:p>
            <a:r>
              <a:rPr lang="en-US" dirty="0">
                <a:latin typeface="Arial" panose="020B0604020202020204" pitchFamily="34" charset="0"/>
                <a:cs typeface="Arial" panose="020B0604020202020204" pitchFamily="34" charset="0"/>
              </a:rPr>
              <a:t>Ransacked – raid; go through a place to steal or damage something</a:t>
            </a:r>
          </a:p>
          <a:p>
            <a:r>
              <a:rPr lang="en-US" dirty="0">
                <a:latin typeface="Arial" panose="020B0604020202020204" pitchFamily="34" charset="0"/>
                <a:cs typeface="Arial" panose="020B0604020202020204" pitchFamily="34" charset="0"/>
              </a:rPr>
              <a:t>Antiquity – age, oldness</a:t>
            </a:r>
          </a:p>
          <a:p>
            <a:r>
              <a:rPr lang="en-US" dirty="0">
                <a:latin typeface="Arial" panose="020B0604020202020204" pitchFamily="34" charset="0"/>
                <a:cs typeface="Arial" panose="020B0604020202020204" pitchFamily="34" charset="0"/>
              </a:rPr>
              <a:t>Resurrection – restoration to life</a:t>
            </a:r>
          </a:p>
          <a:p>
            <a:r>
              <a:rPr lang="en-US" dirty="0">
                <a:latin typeface="Arial" panose="020B0604020202020204" pitchFamily="34" charset="0"/>
                <a:cs typeface="Arial" panose="020B0604020202020204" pitchFamily="34" charset="0"/>
              </a:rPr>
              <a:t>Afterlife-  life after death, based on the belief that the essential part of an individual's identity  continues to the next life after the death of the physical body</a:t>
            </a:r>
          </a:p>
          <a:p>
            <a:r>
              <a:rPr lang="en-US" dirty="0">
                <a:latin typeface="Arial" panose="020B0604020202020204" pitchFamily="34" charset="0"/>
                <a:cs typeface="Arial" panose="020B0604020202020204" pitchFamily="34" charset="0"/>
              </a:rPr>
              <a:t>Funerary Treasures – the valuable things with which the king was buried</a:t>
            </a:r>
          </a:p>
          <a:p>
            <a:r>
              <a:rPr lang="en-US" dirty="0">
                <a:latin typeface="Arial" panose="020B0604020202020204" pitchFamily="34" charset="0"/>
                <a:cs typeface="Arial" panose="020B0604020202020204" pitchFamily="34" charset="0"/>
              </a:rPr>
              <a:t>Shroud – a length of cloth in which a dead person is wrapped</a:t>
            </a:r>
          </a:p>
          <a:p>
            <a:r>
              <a:rPr lang="en-US" dirty="0">
                <a:latin typeface="Arial" panose="020B0604020202020204" pitchFamily="34" charset="0"/>
                <a:cs typeface="Arial" panose="020B0604020202020204" pitchFamily="34" charset="0"/>
              </a:rPr>
              <a:t>Adorned – decorated</a:t>
            </a:r>
          </a:p>
          <a:p>
            <a:r>
              <a:rPr lang="en-US" dirty="0">
                <a:latin typeface="Arial" panose="020B0604020202020204" pitchFamily="34" charset="0"/>
                <a:cs typeface="Arial" panose="020B0604020202020204" pitchFamily="34" charset="0"/>
              </a:rPr>
              <a:t>Garlands of willow – a wreath of flowers and leaves</a:t>
            </a:r>
          </a:p>
          <a:p>
            <a:r>
              <a:rPr lang="en-US" dirty="0">
                <a:latin typeface="Arial" panose="020B0604020202020204" pitchFamily="34" charset="0"/>
                <a:cs typeface="Arial" panose="020B0604020202020204" pitchFamily="34" charset="0"/>
              </a:rPr>
              <a:t>Resins – a sticky flammable substance that is insoluble in water</a:t>
            </a:r>
          </a:p>
          <a:p>
            <a:r>
              <a:rPr lang="en-US" dirty="0">
                <a:latin typeface="Arial" panose="020B0604020202020204" pitchFamily="34" charset="0"/>
                <a:cs typeface="Arial" panose="020B0604020202020204" pitchFamily="34" charset="0"/>
              </a:rPr>
              <a:t>Legitimate - reasonable</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1741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3B2E3F-D5EF-4487-8E99-7FC3CB1A00A6}"/>
              </a:ext>
            </a:extLst>
          </p:cNvPr>
          <p:cNvSpPr>
            <a:spLocks noGrp="1"/>
          </p:cNvSpPr>
          <p:nvPr>
            <p:ph idx="1"/>
          </p:nvPr>
        </p:nvSpPr>
        <p:spPr>
          <a:xfrm>
            <a:off x="323850" y="304800"/>
            <a:ext cx="11382375" cy="5943599"/>
          </a:xfrm>
        </p:spPr>
        <p:txBody>
          <a:bodyPr>
            <a:normAutofit/>
          </a:bodyPr>
          <a:lstStyle/>
          <a:p>
            <a:r>
              <a:rPr lang="en-US" sz="2400" dirty="0">
                <a:latin typeface="Arial" panose="020B0604020202020204" pitchFamily="34" charset="0"/>
                <a:cs typeface="Arial" panose="020B0604020202020204" pitchFamily="34" charset="0"/>
              </a:rPr>
              <a:t>Blazing – very hot</a:t>
            </a:r>
          </a:p>
          <a:p>
            <a:r>
              <a:rPr lang="en-US" sz="2400" dirty="0">
                <a:latin typeface="Arial" panose="020B0604020202020204" pitchFamily="34" charset="0"/>
                <a:cs typeface="Arial" panose="020B0604020202020204" pitchFamily="34" charset="0"/>
              </a:rPr>
              <a:t>Budged – moved or shifted; a slight movement</a:t>
            </a:r>
          </a:p>
          <a:p>
            <a:r>
              <a:rPr lang="en-US" sz="2400" dirty="0" err="1">
                <a:latin typeface="Arial" panose="020B0604020202020204" pitchFamily="34" charset="0"/>
                <a:cs typeface="Arial" panose="020B0604020202020204" pitchFamily="34" charset="0"/>
              </a:rPr>
              <a:t>Chiselled</a:t>
            </a:r>
            <a:r>
              <a:rPr lang="en-US" sz="2400" dirty="0">
                <a:latin typeface="Arial" panose="020B0604020202020204" pitchFamily="34" charset="0"/>
                <a:cs typeface="Arial" panose="020B0604020202020204" pitchFamily="34" charset="0"/>
              </a:rPr>
              <a:t> away – to cut something with a chisel</a:t>
            </a:r>
          </a:p>
          <a:p>
            <a:r>
              <a:rPr lang="en-US" sz="2400" dirty="0">
                <a:latin typeface="Arial" panose="020B0604020202020204" pitchFamily="34" charset="0"/>
                <a:cs typeface="Arial" panose="020B0604020202020204" pitchFamily="34" charset="0"/>
              </a:rPr>
              <a:t>Circumvented – find a way around; thieves would have found a way to tackle the guards and remove the gold from the tomb</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Inlaid - a decorative pattern on a surface</a:t>
            </a:r>
          </a:p>
          <a:p>
            <a:r>
              <a:rPr lang="en-US" sz="2400" dirty="0">
                <a:latin typeface="Arial" panose="020B0604020202020204" pitchFamily="34" charset="0"/>
                <a:cs typeface="Arial" panose="020B0604020202020204" pitchFamily="34" charset="0"/>
              </a:rPr>
              <a:t>Amulet - an ornament or small piece of </a:t>
            </a:r>
            <a:r>
              <a:rPr lang="en-US" sz="2400" dirty="0" err="1">
                <a:latin typeface="Arial" panose="020B0604020202020204" pitchFamily="34" charset="0"/>
                <a:cs typeface="Arial" panose="020B0604020202020204" pitchFamily="34" charset="0"/>
              </a:rPr>
              <a:t>jewellery</a:t>
            </a:r>
            <a:r>
              <a:rPr lang="en-US" sz="2400" dirty="0">
                <a:latin typeface="Arial" panose="020B0604020202020204" pitchFamily="34" charset="0"/>
                <a:cs typeface="Arial" panose="020B0604020202020204" pitchFamily="34" charset="0"/>
              </a:rPr>
              <a:t> thought to give protection against evil, danger, or disease. </a:t>
            </a:r>
          </a:p>
          <a:p>
            <a:r>
              <a:rPr lang="en-US" sz="2400" dirty="0">
                <a:latin typeface="Arial" panose="020B0604020202020204" pitchFamily="34" charset="0"/>
                <a:cs typeface="Arial" panose="020B0604020202020204" pitchFamily="34" charset="0"/>
              </a:rPr>
              <a:t>Sheaths – a close-fitting cover</a:t>
            </a:r>
          </a:p>
          <a:p>
            <a:r>
              <a:rPr lang="en-US" sz="2400" dirty="0">
                <a:latin typeface="Arial" panose="020B0604020202020204" pitchFamily="34" charset="0"/>
                <a:cs typeface="Arial" panose="020B0604020202020204" pitchFamily="34" charset="0"/>
              </a:rPr>
              <a:t>Adornments – ornaments</a:t>
            </a:r>
          </a:p>
          <a:p>
            <a:r>
              <a:rPr lang="en-US" sz="2400" dirty="0">
                <a:latin typeface="Arial" panose="020B0604020202020204" pitchFamily="34" charset="0"/>
                <a:cs typeface="Arial" panose="020B0604020202020204" pitchFamily="34" charset="0"/>
              </a:rPr>
              <a:t>Concealed- hid</a:t>
            </a: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5122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57DE51-09DE-4ADE-B8A3-AA149F6EFE19}"/>
              </a:ext>
            </a:extLst>
          </p:cNvPr>
          <p:cNvSpPr>
            <a:spLocks noGrp="1"/>
          </p:cNvSpPr>
          <p:nvPr>
            <p:ph idx="1"/>
          </p:nvPr>
        </p:nvSpPr>
        <p:spPr>
          <a:xfrm>
            <a:off x="838200" y="295275"/>
            <a:ext cx="10515600" cy="6197600"/>
          </a:xfrm>
        </p:spPr>
        <p:txBody>
          <a:bodyPr>
            <a:normAutofit/>
          </a:bodyPr>
          <a:lstStyle/>
          <a:p>
            <a:r>
              <a:rPr lang="en-US" sz="2200" dirty="0">
                <a:latin typeface="Arial" panose="020B0604020202020204" pitchFamily="34" charset="0"/>
                <a:cs typeface="Arial" panose="020B0604020202020204" pitchFamily="34" charset="0"/>
              </a:rPr>
              <a:t>Intervening – occur in the time between events</a:t>
            </a:r>
          </a:p>
          <a:p>
            <a:r>
              <a:rPr lang="en-US" sz="2200" dirty="0">
                <a:latin typeface="Arial" panose="020B0604020202020204" pitchFamily="34" charset="0"/>
                <a:cs typeface="Arial" panose="020B0604020202020204" pitchFamily="34" charset="0"/>
              </a:rPr>
              <a:t>Intriguing – to arouse one’s curiosity</a:t>
            </a:r>
          </a:p>
          <a:p>
            <a:r>
              <a:rPr lang="en-US" sz="2200" dirty="0">
                <a:latin typeface="Arial" panose="020B0604020202020204" pitchFamily="34" charset="0"/>
                <a:cs typeface="Arial" panose="020B0604020202020204" pitchFamily="34" charset="0"/>
              </a:rPr>
              <a:t>Startling – unexpected or surprising</a:t>
            </a:r>
          </a:p>
          <a:p>
            <a:r>
              <a:rPr lang="en-US" sz="2200" dirty="0">
                <a:latin typeface="Arial" panose="020B0604020202020204" pitchFamily="34" charset="0"/>
                <a:cs typeface="Arial" panose="020B0604020202020204" pitchFamily="34" charset="0"/>
              </a:rPr>
              <a:t>Computed Tomography – Also called a CT scan, it is a three-dimensional scan of a body with the help of hundreds of X-Rays in cross-section together</a:t>
            </a:r>
          </a:p>
          <a:p>
            <a:r>
              <a:rPr lang="en-US" sz="2200" dirty="0">
                <a:latin typeface="Arial" panose="020B0604020202020204" pitchFamily="34" charset="0"/>
                <a:cs typeface="Arial" panose="020B0604020202020204" pitchFamily="34" charset="0"/>
              </a:rPr>
              <a:t>Wacky –amusing in a slightly odd way</a:t>
            </a:r>
          </a:p>
          <a:p>
            <a:r>
              <a:rPr lang="en-US" sz="2200" dirty="0">
                <a:latin typeface="Arial" panose="020B0604020202020204" pitchFamily="34" charset="0"/>
                <a:cs typeface="Arial" panose="020B0604020202020204" pitchFamily="34" charset="0"/>
              </a:rPr>
              <a:t>Eerie detail – strange image of </a:t>
            </a:r>
            <a:r>
              <a:rPr lang="en-US" sz="2200" dirty="0" err="1">
                <a:latin typeface="Arial" panose="020B0604020202020204" pitchFamily="34" charset="0"/>
                <a:cs typeface="Arial" panose="020B0604020202020204" pitchFamily="34" charset="0"/>
              </a:rPr>
              <a:t>Tut’s</a:t>
            </a:r>
            <a:r>
              <a:rPr lang="en-US" sz="2200" dirty="0">
                <a:latin typeface="Arial" panose="020B0604020202020204" pitchFamily="34" charset="0"/>
                <a:cs typeface="Arial" panose="020B0604020202020204" pitchFamily="34" charset="0"/>
              </a:rPr>
              <a:t> head as visible with the help of CT scan</a:t>
            </a:r>
          </a:p>
          <a:p>
            <a:r>
              <a:rPr lang="en-US" sz="2200" dirty="0">
                <a:latin typeface="Arial" panose="020B0604020202020204" pitchFamily="34" charset="0"/>
                <a:cs typeface="Arial" panose="020B0604020202020204" pitchFamily="34" charset="0"/>
              </a:rPr>
              <a:t>Forensics – the application of the scientific method to investigate a crime</a:t>
            </a:r>
          </a:p>
          <a:p>
            <a:r>
              <a:rPr lang="en-US" sz="2200" dirty="0">
                <a:latin typeface="Arial" panose="020B0604020202020204" pitchFamily="34" charset="0"/>
                <a:cs typeface="Arial" panose="020B0604020202020204" pitchFamily="34" charset="0"/>
              </a:rPr>
              <a:t>Anatomy – the branch of science which deals with the bodily structure of humans, animals or other living beings</a:t>
            </a:r>
          </a:p>
          <a:p>
            <a:r>
              <a:rPr lang="en-US" sz="2200" dirty="0">
                <a:latin typeface="Arial" panose="020B0604020202020204" pitchFamily="34" charset="0"/>
                <a:cs typeface="Arial" panose="020B0604020202020204" pitchFamily="34" charset="0"/>
              </a:rPr>
              <a:t>Burial – burying </a:t>
            </a:r>
            <a:r>
              <a:rPr lang="en-US" sz="2200">
                <a:latin typeface="Arial" panose="020B0604020202020204" pitchFamily="34" charset="0"/>
                <a:cs typeface="Arial" panose="020B0604020202020204" pitchFamily="34" charset="0"/>
              </a:rPr>
              <a:t>the dead</a:t>
            </a:r>
          </a:p>
          <a:p>
            <a:r>
              <a:rPr lang="en-US" sz="2200">
                <a:latin typeface="Arial" panose="020B0604020202020204" pitchFamily="34" charset="0"/>
                <a:cs typeface="Arial" panose="020B0604020202020204" pitchFamily="34" charset="0"/>
              </a:rPr>
              <a:t>Shrine </a:t>
            </a:r>
            <a:r>
              <a:rPr lang="en-US" sz="2200" dirty="0">
                <a:latin typeface="Arial" panose="020B0604020202020204" pitchFamily="34" charset="0"/>
                <a:cs typeface="Arial" panose="020B0604020202020204" pitchFamily="34" charset="0"/>
              </a:rPr>
              <a:t>– holy place</a:t>
            </a:r>
          </a:p>
          <a:p>
            <a:endParaRPr lang="en-US" sz="2200" dirty="0">
              <a:latin typeface="Arial" panose="020B0604020202020204" pitchFamily="34" charset="0"/>
              <a:cs typeface="Arial" panose="020B0604020202020204" pitchFamily="34" charset="0"/>
            </a:endParaRPr>
          </a:p>
          <a:p>
            <a:endParaRPr lang="en-I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9348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5DEE9D-9EEF-450D-9DDA-EE5E3FA4A744}"/>
              </a:ext>
            </a:extLst>
          </p:cNvPr>
          <p:cNvSpPr>
            <a:spLocks noGrp="1"/>
          </p:cNvSpPr>
          <p:nvPr>
            <p:ph idx="1"/>
          </p:nvPr>
        </p:nvSpPr>
        <p:spPr>
          <a:xfrm>
            <a:off x="369456" y="295564"/>
            <a:ext cx="11037454" cy="5952836"/>
          </a:xfrm>
        </p:spPr>
        <p:txBody>
          <a:bodyPr>
            <a:normAutofit/>
          </a:bodyPr>
          <a:lstStyle/>
          <a:p>
            <a:r>
              <a:rPr lang="en-US" dirty="0"/>
              <a:t>Pallbearers – a person who helps to escort a coffin at a funeral</a:t>
            </a:r>
          </a:p>
          <a:p>
            <a:r>
              <a:rPr lang="en-US" dirty="0"/>
              <a:t>Swirling – to spin or twist</a:t>
            </a:r>
          </a:p>
          <a:p>
            <a:r>
              <a:rPr lang="en-US" dirty="0"/>
              <a:t>Hydraulic lift – a lift that uses a machine to lift or move heavy objects with a pressure</a:t>
            </a:r>
          </a:p>
          <a:p>
            <a:r>
              <a:rPr lang="en-US" dirty="0"/>
              <a:t>Sprinted – ran at a high speed</a:t>
            </a:r>
          </a:p>
          <a:p>
            <a:r>
              <a:rPr lang="en-US" dirty="0"/>
              <a:t>stood Orion — the constellation that the ancient Egyptians knew as the soul of Osiris, the god of the afterlife — watching over the boy king.</a:t>
            </a:r>
          </a:p>
          <a:p>
            <a:r>
              <a:rPr lang="en-US" dirty="0"/>
              <a:t>Astonishing – amazing</a:t>
            </a:r>
          </a:p>
          <a:p>
            <a:r>
              <a:rPr lang="en-US" dirty="0"/>
              <a:t>Pixels - a pixel is a single point in a graphic image</a:t>
            </a:r>
          </a:p>
          <a:p>
            <a:r>
              <a:rPr lang="en-US" dirty="0"/>
              <a:t>Spun – to turn around</a:t>
            </a:r>
          </a:p>
          <a:p>
            <a:r>
              <a:rPr lang="en-US" dirty="0"/>
              <a:t>Vertebrae – series of small bones which form a backbone</a:t>
            </a:r>
            <a:endParaRPr lang="en-IN" dirty="0"/>
          </a:p>
        </p:txBody>
      </p:sp>
    </p:spTree>
    <p:extLst>
      <p:ext uri="{BB962C8B-B14F-4D97-AF65-F5344CB8AC3E}">
        <p14:creationId xmlns:p14="http://schemas.microsoft.com/office/powerpoint/2010/main" val="2230960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26</TotalTime>
  <Words>1264</Words>
  <Application>Microsoft Office PowerPoint</Application>
  <PresentationFormat>Widescreen</PresentationFormat>
  <Paragraphs>78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Discovering Tut: The Saga Continues</vt:lpstr>
      <vt:lpstr>Introduction</vt:lpstr>
      <vt:lpstr>Vocabulary</vt:lpstr>
      <vt:lpstr>PowerPoint Presentation</vt:lpstr>
      <vt:lpstr>PowerPoint Presentation</vt:lpstr>
      <vt:lpstr>PowerPoint Presentation</vt:lpstr>
      <vt:lpstr>PowerPoint Presentation</vt:lpstr>
      <vt:lpstr>PowerPoint Presentation</vt:lpstr>
      <vt:lpstr>PowerPoint Presentation</vt:lpstr>
      <vt:lpstr>Explanation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Discovering Tut: The Saga Continues</dc:title>
  <dc:creator>SK biswal</dc:creator>
  <cp:lastModifiedBy>SK biswal</cp:lastModifiedBy>
  <cp:revision>5</cp:revision>
  <dcterms:created xsi:type="dcterms:W3CDTF">2020-07-15T05:44:08Z</dcterms:created>
  <dcterms:modified xsi:type="dcterms:W3CDTF">2020-08-08T12:10:20Z</dcterms:modified>
</cp:coreProperties>
</file>